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99" r:id="rId3"/>
    <p:sldId id="290" r:id="rId4"/>
    <p:sldId id="291" r:id="rId5"/>
    <p:sldId id="292" r:id="rId6"/>
    <p:sldId id="304" r:id="rId7"/>
    <p:sldId id="333" r:id="rId8"/>
    <p:sldId id="312" r:id="rId9"/>
    <p:sldId id="331" r:id="rId10"/>
    <p:sldId id="330" r:id="rId11"/>
    <p:sldId id="303" r:id="rId12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299"/>
            <p14:sldId id="290"/>
            <p14:sldId id="291"/>
            <p14:sldId id="292"/>
            <p14:sldId id="304"/>
            <p14:sldId id="333"/>
          </p14:sldIdLst>
        </p14:section>
        <p14:section name="Раздел без заголовка" id="{BBD088EF-FEFB-4BDA-8571-71F230BA707F}">
          <p14:sldIdLst>
            <p14:sldId id="312"/>
            <p14:sldId id="331"/>
            <p14:sldId id="330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99" autoAdjust="0"/>
    <p:restoredTop sz="94660" autoAdjust="0"/>
  </p:normalViewPr>
  <p:slideViewPr>
    <p:cSldViewPr>
      <p:cViewPr varScale="1">
        <p:scale>
          <a:sx n="99" d="100"/>
          <a:sy n="99" d="100"/>
        </p:scale>
        <p:origin x="84" y="24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26.09.2025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2670" y="3071810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0454" y="3071810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71810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1562" y="3071810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92" y="160550"/>
            <a:ext cx="3038024" cy="1108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2452670" y="1634351"/>
            <a:ext cx="72528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СТРАХУВАННЯ ВІДПОВІДАЛЬНОСТІ ПРИВАТНОГО НОТАРІУСА</a:t>
            </a:r>
          </a:p>
          <a:p>
            <a:r>
              <a:rPr lang="ru-RU" sz="28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ТРЕТІМИ ОСОБАМИ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D9F44EF-C0FE-4810-A9F0-15EB2A3C8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184" y="3859977"/>
            <a:ext cx="2304256" cy="2277462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7FDE57D-D825-425B-A8E0-0B1103000651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Введення договорів в систему </a:t>
            </a:r>
            <a:r>
              <a:rPr lang="uk-UA" sz="2400" b="1" kern="0" dirty="0" err="1">
                <a:solidFill>
                  <a:schemeClr val="bg1"/>
                </a:solidFill>
                <a:cs typeface="Times New Roman" pitchFamily="18" charset="0"/>
              </a:rPr>
              <a:t>ПрофІТсофт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3E5A67-FE43-4E03-8D0B-1730A4320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12" name="Прямокутник 11">
            <a:extLst>
              <a:ext uri="{FF2B5EF4-FFF2-40B4-BE49-F238E27FC236}">
                <a16:creationId xmlns:a16="http://schemas.microsoft.com/office/drawing/2014/main" id="{904CD26A-4F5C-4392-80AE-F3F54515F4C4}"/>
              </a:ext>
            </a:extLst>
          </p:cNvPr>
          <p:cNvSpPr/>
          <p:nvPr/>
        </p:nvSpPr>
        <p:spPr>
          <a:xfrm>
            <a:off x="200472" y="2132856"/>
            <a:ext cx="1948165" cy="183401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Через ВВЕДЕННЯ ДОГОВОРІВ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B3B540-5200-4BAD-8221-0A1677B1E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2760" y="551242"/>
            <a:ext cx="6399039" cy="603410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7096922-1535-4B11-8828-BBBBD35B76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13663">
            <a:off x="1310962" y="4341758"/>
            <a:ext cx="2170264" cy="187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032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Зміст презентації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66779" y="1169757"/>
            <a:ext cx="646871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1. Методологічна база</a:t>
            </a: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2. Предмет Договору страхування/об'єкт страхування</a:t>
            </a: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3. Страхувальник/Вигодонабувач</a:t>
            </a: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4.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Страхові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ризики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/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Страхові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випадки</a:t>
            </a:r>
            <a:endParaRPr lang="uk-UA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5. 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Страхова сума/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Страхові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тарифи</a:t>
            </a:r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6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.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Територія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та строк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дії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Договору</a:t>
            </a:r>
          </a:p>
          <a:p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9. Розміщення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документів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за продуктом</a:t>
            </a:r>
          </a:p>
          <a:p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10.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Введення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Договорів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в систему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ПрофІТсофт</a:t>
            </a:r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uk-UA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uk-UA" sz="2000" b="1" dirty="0">
              <a:solidFill>
                <a:srgbClr val="4D4F53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46E4FC-8BB6-4C16-B337-08BB5FCDF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52" y="1202491"/>
            <a:ext cx="2805284" cy="2806898"/>
          </a:xfrm>
          <a:prstGeom prst="rect">
            <a:avLst/>
          </a:prstGeom>
          <a:scene3d>
            <a:camera prst="isometricRightUp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202114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                             МЕТОДОЛОГІЧНА</a:t>
            </a:r>
            <a:r>
              <a:rPr lang="uk-UA" sz="2400" b="1" kern="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БАЗА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5BDA1140-6E35-4A0C-A711-316AA5088BDE}"/>
              </a:ext>
            </a:extLst>
          </p:cNvPr>
          <p:cNvSpPr/>
          <p:nvPr/>
        </p:nvSpPr>
        <p:spPr>
          <a:xfrm>
            <a:off x="3548844" y="740343"/>
            <a:ext cx="2808312" cy="792088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chemeClr val="lt1"/>
                </a:solidFill>
              </a:rPr>
              <a:t>Закон України «Про страхування»</a:t>
            </a:r>
            <a:endParaRPr lang="ru-RU" sz="2400" b="1" dirty="0">
              <a:solidFill>
                <a:schemeClr val="lt1"/>
              </a:solidFill>
            </a:endParaRPr>
          </a:p>
        </p:txBody>
      </p:sp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3B394BCD-5591-47B3-9EF4-19C3CF05B69D}"/>
              </a:ext>
            </a:extLst>
          </p:cNvPr>
          <p:cNvSpPr/>
          <p:nvPr/>
        </p:nvSpPr>
        <p:spPr>
          <a:xfrm>
            <a:off x="2522630" y="2892766"/>
            <a:ext cx="4779785" cy="1328321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/>
              <a:t>Загальні умови страхового продукту  «Страхування відповідальності перед третіми особами»</a:t>
            </a:r>
            <a:endParaRPr lang="ru-RU" sz="2400" b="1" dirty="0"/>
          </a:p>
        </p:txBody>
      </p:sp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4DBD8FB1-71CB-4EAB-8FC8-975593275386}"/>
              </a:ext>
            </a:extLst>
          </p:cNvPr>
          <p:cNvSpPr/>
          <p:nvPr/>
        </p:nvSpPr>
        <p:spPr>
          <a:xfrm>
            <a:off x="645669" y="4448920"/>
            <a:ext cx="6196081" cy="1428352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/>
              <a:t>Інформаційний документ про стандартний страховий продукт «Страхування відповідальності приватного </a:t>
            </a:r>
            <a:r>
              <a:rPr lang="uk-UA" sz="2400" b="1" dirty="0" err="1"/>
              <a:t>нотаріува</a:t>
            </a:r>
            <a:r>
              <a:rPr lang="uk-UA" sz="2400" b="1" dirty="0"/>
              <a:t> перед третіми особами»</a:t>
            </a:r>
            <a:endParaRPr lang="ru-RU" sz="2400" b="1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769B5DA-ED8D-4920-BF18-6A8A68A43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778" y="819455"/>
            <a:ext cx="1707444" cy="181522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22" name="Прямокутник 21">
            <a:extLst>
              <a:ext uri="{FF2B5EF4-FFF2-40B4-BE49-F238E27FC236}">
                <a16:creationId xmlns:a16="http://schemas.microsoft.com/office/drawing/2014/main" id="{B6293ACD-D54D-4C89-859B-5F4B66DA7FD4}"/>
              </a:ext>
            </a:extLst>
          </p:cNvPr>
          <p:cNvSpPr/>
          <p:nvPr/>
        </p:nvSpPr>
        <p:spPr>
          <a:xfrm>
            <a:off x="632520" y="1725652"/>
            <a:ext cx="4098455" cy="966890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Нормативно-</a:t>
            </a:r>
            <a:r>
              <a:rPr lang="ru-RU" sz="2400" b="1" dirty="0" err="1">
                <a:solidFill>
                  <a:schemeClr val="bg1"/>
                </a:solidFill>
              </a:rPr>
              <a:t>правові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акти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Національного</a:t>
            </a:r>
            <a:r>
              <a:rPr lang="ru-RU" sz="2400" b="1" dirty="0">
                <a:solidFill>
                  <a:schemeClr val="bg1"/>
                </a:solidFill>
              </a:rPr>
              <a:t> банку </a:t>
            </a:r>
            <a:r>
              <a:rPr lang="ru-RU" sz="2400" b="1" dirty="0" err="1">
                <a:solidFill>
                  <a:schemeClr val="bg1"/>
                </a:solidFill>
              </a:rPr>
              <a:t>України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Предмет Договору страхування/Об'єкт страхування 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8503" y="2030470"/>
            <a:ext cx="6617927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b="1" dirty="0">
                <a:cs typeface="Times New Roman" pitchFamily="18" charset="0"/>
              </a:rPr>
              <a:t>Предметом Договору страхування є </a:t>
            </a:r>
            <a:r>
              <a:rPr lang="ru-RU" dirty="0">
                <a:cs typeface="Times New Roman" pitchFamily="18" charset="0"/>
              </a:rPr>
              <a:t>передача </a:t>
            </a:r>
            <a:r>
              <a:rPr lang="ru-RU" dirty="0" err="1">
                <a:cs typeface="Times New Roman" pitchFamily="18" charset="0"/>
              </a:rPr>
              <a:t>Страхувальником</a:t>
            </a:r>
            <a:r>
              <a:rPr lang="ru-RU" dirty="0">
                <a:cs typeface="Times New Roman" pitchFamily="18" charset="0"/>
              </a:rPr>
              <a:t> за плату </a:t>
            </a:r>
            <a:r>
              <a:rPr lang="ru-RU" dirty="0" err="1">
                <a:cs typeface="Times New Roman" pitchFamily="18" charset="0"/>
              </a:rPr>
              <a:t>ризику</a:t>
            </a:r>
            <a:r>
              <a:rPr lang="ru-RU" dirty="0">
                <a:cs typeface="Times New Roman" pitchFamily="18" charset="0"/>
              </a:rPr>
              <a:t>, </a:t>
            </a:r>
            <a:r>
              <a:rPr lang="ru-RU" dirty="0" err="1">
                <a:cs typeface="Times New Roman" pitchFamily="18" charset="0"/>
              </a:rPr>
              <a:t>пов’язаного</a:t>
            </a:r>
            <a:r>
              <a:rPr lang="ru-RU" dirty="0">
                <a:cs typeface="Times New Roman" pitchFamily="18" charset="0"/>
              </a:rPr>
              <a:t> з </a:t>
            </a:r>
            <a:r>
              <a:rPr lang="ru-RU" dirty="0" err="1">
                <a:cs typeface="Times New Roman" pitchFamily="18" charset="0"/>
              </a:rPr>
              <a:t>об’єктом</a:t>
            </a:r>
            <a:r>
              <a:rPr lang="ru-RU" dirty="0">
                <a:cs typeface="Times New Roman" pitchFamily="18" charset="0"/>
              </a:rPr>
              <a:t> страхування, Страховику на </a:t>
            </a:r>
            <a:r>
              <a:rPr lang="ru-RU" dirty="0" err="1">
                <a:cs typeface="Times New Roman" pitchFamily="18" charset="0"/>
              </a:rPr>
              <a:t>умовах</a:t>
            </a:r>
            <a:r>
              <a:rPr lang="ru-RU" dirty="0">
                <a:cs typeface="Times New Roman" pitchFamily="18" charset="0"/>
              </a:rPr>
              <a:t>, </a:t>
            </a:r>
            <a:r>
              <a:rPr lang="ru-RU" dirty="0" err="1">
                <a:cs typeface="Times New Roman" pitchFamily="18" charset="0"/>
              </a:rPr>
              <a:t>визначених</a:t>
            </a:r>
            <a:r>
              <a:rPr lang="ru-RU" dirty="0">
                <a:cs typeface="Times New Roman" pitchFamily="18" charset="0"/>
              </a:rPr>
              <a:t> Договором Страхування</a:t>
            </a:r>
          </a:p>
          <a:p>
            <a:pPr>
              <a:spcBef>
                <a:spcPts val="600"/>
              </a:spcBef>
            </a:pPr>
            <a:endParaRPr lang="uk-UA" u="sng" dirty="0">
              <a:cs typeface="Times New Roman" pitchFamily="18" charset="0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b="1" u="sng" dirty="0">
                <a:cs typeface="Times New Roman" pitchFamily="18" charset="0"/>
              </a:rPr>
              <a:t>Об’єктом страхування є  </a:t>
            </a:r>
            <a:r>
              <a:rPr lang="ru-RU" u="sng" dirty="0">
                <a:cs typeface="Times New Roman" pitchFamily="18" charset="0"/>
              </a:rPr>
              <a:t>відповідальність </a:t>
            </a:r>
            <a:r>
              <a:rPr lang="ru-RU" u="sng" dirty="0" err="1">
                <a:cs typeface="Times New Roman" pitchFamily="18" charset="0"/>
              </a:rPr>
              <a:t>Страхувальника</a:t>
            </a:r>
            <a:r>
              <a:rPr lang="ru-RU" u="sng" dirty="0">
                <a:cs typeface="Times New Roman" pitchFamily="18" charset="0"/>
              </a:rPr>
              <a:t> за </a:t>
            </a:r>
            <a:r>
              <a:rPr lang="ru-RU" u="sng" dirty="0" err="1">
                <a:cs typeface="Times New Roman" pitchFamily="18" charset="0"/>
              </a:rPr>
              <a:t>заподіяну</a:t>
            </a:r>
            <a:r>
              <a:rPr lang="ru-RU" u="sng" dirty="0">
                <a:cs typeface="Times New Roman" pitchFamily="18" charset="0"/>
              </a:rPr>
              <a:t> шкоду </a:t>
            </a:r>
            <a:r>
              <a:rPr lang="ru-RU" u="sng" dirty="0" err="1">
                <a:cs typeface="Times New Roman" pitchFamily="18" charset="0"/>
              </a:rPr>
              <a:t>Третій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особі</a:t>
            </a:r>
            <a:r>
              <a:rPr lang="ru-RU" u="sng" dirty="0">
                <a:cs typeface="Times New Roman" pitchFamily="18" charset="0"/>
              </a:rPr>
              <a:t> та/</a:t>
            </a:r>
            <a:r>
              <a:rPr lang="ru-RU" u="sng" dirty="0" err="1">
                <a:cs typeface="Times New Roman" pitchFamily="18" charset="0"/>
              </a:rPr>
              <a:t>або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її</a:t>
            </a:r>
            <a:r>
              <a:rPr lang="ru-RU" u="sng" dirty="0">
                <a:cs typeface="Times New Roman" pitchFamily="18" charset="0"/>
              </a:rPr>
              <a:t> майну,  </a:t>
            </a:r>
            <a:r>
              <a:rPr lang="ru-RU" u="sng" dirty="0" err="1">
                <a:cs typeface="Times New Roman" pitchFamily="18" charset="0"/>
              </a:rPr>
              <a:t>внаслідок</a:t>
            </a:r>
            <a:r>
              <a:rPr lang="ru-RU" u="sng" dirty="0">
                <a:cs typeface="Times New Roman" pitchFamily="18" charset="0"/>
              </a:rPr>
              <a:t>  </a:t>
            </a:r>
            <a:r>
              <a:rPr lang="ru-RU" u="sng" dirty="0" err="1">
                <a:cs typeface="Times New Roman" pitchFamily="18" charset="0"/>
              </a:rPr>
              <a:t>вчинення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нотаріальних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дій</a:t>
            </a:r>
            <a:r>
              <a:rPr lang="ru-RU" u="sng" dirty="0">
                <a:cs typeface="Times New Roman" pitchFamily="18" charset="0"/>
              </a:rPr>
              <a:t> та/</a:t>
            </a:r>
            <a:r>
              <a:rPr lang="ru-RU" u="sng" dirty="0" err="1">
                <a:cs typeface="Times New Roman" pitchFamily="18" charset="0"/>
              </a:rPr>
              <a:t>або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інших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дій</a:t>
            </a:r>
            <a:r>
              <a:rPr lang="ru-RU" u="sng" dirty="0">
                <a:cs typeface="Times New Roman" pitchFamily="18" charset="0"/>
              </a:rPr>
              <a:t>, </a:t>
            </a:r>
            <a:r>
              <a:rPr lang="ru-RU" u="sng" dirty="0" err="1">
                <a:cs typeface="Times New Roman" pitchFamily="18" charset="0"/>
              </a:rPr>
              <a:t>покладених</a:t>
            </a:r>
            <a:r>
              <a:rPr lang="ru-RU" u="sng" dirty="0">
                <a:cs typeface="Times New Roman" pitchFamily="18" charset="0"/>
              </a:rPr>
              <a:t> на </a:t>
            </a:r>
            <a:r>
              <a:rPr lang="ru-RU" u="sng" dirty="0" err="1">
                <a:cs typeface="Times New Roman" pitchFamily="18" charset="0"/>
              </a:rPr>
              <a:t>нотаріуса</a:t>
            </a:r>
            <a:r>
              <a:rPr lang="ru-RU" u="sng" dirty="0">
                <a:cs typeface="Times New Roman" pitchFamily="18" charset="0"/>
              </a:rPr>
              <a:t>, </a:t>
            </a:r>
            <a:r>
              <a:rPr lang="ru-RU" u="sng" dirty="0" err="1">
                <a:cs typeface="Times New Roman" pitchFamily="18" charset="0"/>
              </a:rPr>
              <a:t>відповідно</a:t>
            </a:r>
            <a:r>
              <a:rPr lang="ru-RU" u="sng" dirty="0">
                <a:cs typeface="Times New Roman" pitchFamily="18" charset="0"/>
              </a:rPr>
              <a:t> до чинного </a:t>
            </a:r>
            <a:r>
              <a:rPr lang="ru-RU" u="sng" dirty="0" err="1">
                <a:cs typeface="Times New Roman" pitchFamily="18" charset="0"/>
              </a:rPr>
              <a:t>законодавства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України</a:t>
            </a:r>
            <a:r>
              <a:rPr lang="ru-RU" u="sng" dirty="0">
                <a:cs typeface="Times New Roman" pitchFamily="18" charset="0"/>
              </a:rPr>
              <a:t>, </a:t>
            </a:r>
            <a:r>
              <a:rPr lang="ru-RU" u="sng" dirty="0" err="1">
                <a:cs typeface="Times New Roman" pitchFamily="18" charset="0"/>
              </a:rPr>
              <a:t>або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недбалості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Страхувальника</a:t>
            </a:r>
            <a:r>
              <a:rPr lang="ru-RU" u="sng" dirty="0">
                <a:cs typeface="Times New Roman" pitchFamily="18" charset="0"/>
              </a:rPr>
              <a:t>.</a:t>
            </a:r>
            <a:endParaRPr lang="uk-UA" dirty="0">
              <a:solidFill>
                <a:srgbClr val="4D4F53"/>
              </a:solidFill>
              <a:cs typeface="Times New Roman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4E39B7-C18D-49DB-A598-C305AFD4F54E}"/>
              </a:ext>
            </a:extLst>
          </p:cNvPr>
          <p:cNvSpPr txBox="1"/>
          <p:nvPr/>
        </p:nvSpPr>
        <p:spPr>
          <a:xfrm>
            <a:off x="1378645" y="683234"/>
            <a:ext cx="71487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C00000"/>
                </a:solidFill>
              </a:rPr>
              <a:t>Договори страхування за </a:t>
            </a:r>
            <a:r>
              <a:rPr lang="ru-RU" b="1" dirty="0" err="1">
                <a:solidFill>
                  <a:srgbClr val="C00000"/>
                </a:solidFill>
              </a:rPr>
              <a:t>страховим</a:t>
            </a:r>
            <a:r>
              <a:rPr lang="ru-RU" b="1" dirty="0">
                <a:solidFill>
                  <a:srgbClr val="C00000"/>
                </a:solidFill>
              </a:rPr>
              <a:t> продуктом  «СТРАХУВАННЯ </a:t>
            </a:r>
            <a:r>
              <a:rPr lang="ru-RU" b="1" dirty="0" err="1">
                <a:solidFill>
                  <a:srgbClr val="C00000"/>
                </a:solidFill>
              </a:rPr>
              <a:t>відповідальності</a:t>
            </a:r>
            <a:r>
              <a:rPr lang="ru-RU" b="1" dirty="0">
                <a:solidFill>
                  <a:srgbClr val="C00000"/>
                </a:solidFill>
              </a:rPr>
              <a:t> приватного </a:t>
            </a:r>
            <a:r>
              <a:rPr lang="ru-RU" b="1" dirty="0" err="1">
                <a:solidFill>
                  <a:srgbClr val="C00000"/>
                </a:solidFill>
              </a:rPr>
              <a:t>нотаріуса</a:t>
            </a:r>
            <a:r>
              <a:rPr lang="ru-RU" b="1" dirty="0">
                <a:solidFill>
                  <a:srgbClr val="C00000"/>
                </a:solidFill>
              </a:rPr>
              <a:t>» </a:t>
            </a:r>
            <a:r>
              <a:rPr lang="ru-RU" b="1" dirty="0" err="1">
                <a:solidFill>
                  <a:srgbClr val="C00000"/>
                </a:solidFill>
              </a:rPr>
              <a:t>розроблені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відповідно</a:t>
            </a:r>
            <a:r>
              <a:rPr lang="ru-RU" b="1" dirty="0">
                <a:solidFill>
                  <a:srgbClr val="C00000"/>
                </a:solidFill>
              </a:rPr>
              <a:t> до характеристик та </a:t>
            </a:r>
            <a:r>
              <a:rPr lang="ru-RU" b="1" dirty="0" err="1">
                <a:solidFill>
                  <a:srgbClr val="C00000"/>
                </a:solidFill>
              </a:rPr>
              <a:t>класифікаційних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ознак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класу</a:t>
            </a:r>
            <a:r>
              <a:rPr lang="ru-RU" b="1" dirty="0">
                <a:solidFill>
                  <a:srgbClr val="C00000"/>
                </a:solidFill>
              </a:rPr>
              <a:t> страхування 13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C5DA38-BC23-4F9E-9C5A-29CD77511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585" y="4769681"/>
            <a:ext cx="2809875" cy="171950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211BE17-BE99-4123-AD10-1BC184001C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761" y="2030470"/>
            <a:ext cx="2295525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Страхувальник/Вигодонабувач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990EDEB-A542-4318-9043-D44EE23D7D73}"/>
              </a:ext>
            </a:extLst>
          </p:cNvPr>
          <p:cNvSpPr txBox="1"/>
          <p:nvPr/>
        </p:nvSpPr>
        <p:spPr>
          <a:xfrm>
            <a:off x="1136576" y="4784743"/>
            <a:ext cx="66967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srgbClr val="C00000"/>
                </a:solidFill>
              </a:rPr>
              <a:t>Обмеження</a:t>
            </a:r>
            <a:r>
              <a:rPr lang="ru-RU" dirty="0">
                <a:solidFill>
                  <a:srgbClr val="C00000"/>
                </a:solidFill>
              </a:rPr>
              <a:t> страхування</a:t>
            </a:r>
            <a:r>
              <a:rPr lang="ru-RU" dirty="0"/>
              <a:t>:</a:t>
            </a:r>
          </a:p>
          <a:p>
            <a:pPr marL="285750" indent="-285750" algn="just">
              <a:buFontTx/>
              <a:buChar char="-"/>
            </a:pPr>
            <a:r>
              <a:rPr lang="ru-RU" dirty="0"/>
              <a:t>За </a:t>
            </a:r>
            <a:r>
              <a:rPr lang="ru-RU" dirty="0" err="1"/>
              <a:t>цим</a:t>
            </a:r>
            <a:r>
              <a:rPr lang="ru-RU" dirty="0"/>
              <a:t> </a:t>
            </a:r>
            <a:r>
              <a:rPr lang="ru-RU" dirty="0" err="1"/>
              <a:t>страховим</a:t>
            </a:r>
            <a:r>
              <a:rPr lang="ru-RU" dirty="0"/>
              <a:t> продуктом не </a:t>
            </a:r>
            <a:r>
              <a:rPr lang="ru-RU" dirty="0" err="1"/>
              <a:t>може</a:t>
            </a:r>
            <a:r>
              <a:rPr lang="ru-RU" dirty="0"/>
              <a:t> бути застрахована</a:t>
            </a:r>
          </a:p>
          <a:p>
            <a:pPr algn="just"/>
            <a:r>
              <a:rPr lang="ru-RU" dirty="0" err="1"/>
              <a:t>інша</a:t>
            </a:r>
            <a:r>
              <a:rPr lang="ru-RU" dirty="0"/>
              <a:t> відповідальність, </a:t>
            </a:r>
            <a:r>
              <a:rPr lang="ru-RU" dirty="0" err="1"/>
              <a:t>крім</a:t>
            </a:r>
            <a:r>
              <a:rPr lang="ru-RU" dirty="0"/>
              <a:t> страхування </a:t>
            </a:r>
            <a:r>
              <a:rPr lang="ru-RU" dirty="0" err="1"/>
              <a:t>відповідальності</a:t>
            </a:r>
            <a:endParaRPr lang="ru-RU" dirty="0"/>
          </a:p>
          <a:p>
            <a:pPr algn="just"/>
            <a:r>
              <a:rPr lang="ru-RU" dirty="0"/>
              <a:t>приватного </a:t>
            </a:r>
            <a:r>
              <a:rPr lang="ru-RU" dirty="0" err="1"/>
              <a:t>нотаріуса</a:t>
            </a:r>
            <a:r>
              <a:rPr lang="ru-RU" dirty="0"/>
              <a:t> перед </a:t>
            </a:r>
            <a:r>
              <a:rPr lang="ru-RU" dirty="0" err="1"/>
              <a:t>Третіми</a:t>
            </a:r>
            <a:r>
              <a:rPr lang="ru-RU" dirty="0"/>
              <a:t> особами</a:t>
            </a:r>
          </a:p>
        </p:txBody>
      </p:sp>
      <p:sp>
        <p:nvSpPr>
          <p:cNvPr id="25" name="AutoShape 34">
            <a:extLst>
              <a:ext uri="{FF2B5EF4-FFF2-40B4-BE49-F238E27FC236}">
                <a16:creationId xmlns:a16="http://schemas.microsoft.com/office/drawing/2014/main" id="{88508AB7-C67A-4FE6-A761-7458DCC14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076" y="944905"/>
            <a:ext cx="7000924" cy="1181982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Страхувальник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–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дієздатна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фізична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особа, яка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уклала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зі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Страховиком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договір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страхування, а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саме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Приватний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нотаріус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453542-A437-4E0C-B972-4E20F7F39422}"/>
              </a:ext>
            </a:extLst>
          </p:cNvPr>
          <p:cNvSpPr txBox="1"/>
          <p:nvPr/>
        </p:nvSpPr>
        <p:spPr>
          <a:xfrm>
            <a:off x="632520" y="2571750"/>
            <a:ext cx="6552728" cy="15927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Вигодонабувач -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Треті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особи</a:t>
            </a:r>
            <a:r>
              <a:rPr lang="ru-RU" dirty="0"/>
              <a:t>: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фізичні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або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юридичні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особи, 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яким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було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заподіяно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фактичні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прямі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матеріальні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збитки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в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результаті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здійснення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Страхувальником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застрахованої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професійної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діяльності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D5000AC-A12F-4ACA-80DC-7660FCE08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6900" y="1714500"/>
            <a:ext cx="1981200" cy="17145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FF5CFDB-94A6-4D5F-BF96-3FA29C21D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5487" y="4981956"/>
            <a:ext cx="1724025" cy="11049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Страхові ризики/Страхові випадки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8544" y="1357298"/>
            <a:ext cx="604867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err="1">
                <a:solidFill>
                  <a:srgbClr val="C00000"/>
                </a:solidFill>
                <a:cs typeface="Times New Roman" pitchFamily="18" charset="0"/>
              </a:rPr>
              <a:t>Страховим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cs typeface="Times New Roman" pitchFamily="18" charset="0"/>
              </a:rPr>
              <a:t>ризиком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 є:</a:t>
            </a:r>
          </a:p>
          <a:p>
            <a:pPr algn="just"/>
            <a:r>
              <a:rPr lang="ru-RU" sz="2000" b="1" dirty="0" err="1">
                <a:cs typeface="Times New Roman" pitchFamily="18" charset="0"/>
              </a:rPr>
              <a:t>випадкове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завдання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шкоди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майновим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інтересам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Третіх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осіб</a:t>
            </a:r>
            <a:r>
              <a:rPr lang="ru-RU" sz="2000" b="1" dirty="0">
                <a:cs typeface="Times New Roman" pitchFamily="18" charset="0"/>
              </a:rPr>
              <a:t>, </a:t>
            </a:r>
            <a:r>
              <a:rPr lang="ru-RU" sz="2000" b="1" dirty="0" err="1">
                <a:cs typeface="Times New Roman" pitchFamily="18" charset="0"/>
              </a:rPr>
              <a:t>внаслідок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неправомірних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неумисних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дій</a:t>
            </a:r>
            <a:r>
              <a:rPr lang="ru-RU" sz="2000" b="1" dirty="0">
                <a:cs typeface="Times New Roman" pitchFamily="18" charset="0"/>
              </a:rPr>
              <a:t> та </a:t>
            </a:r>
            <a:r>
              <a:rPr lang="ru-RU" sz="2000" b="1" dirty="0" err="1">
                <a:cs typeface="Times New Roman" pitchFamily="18" charset="0"/>
              </a:rPr>
              <a:t>помилок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Срахувальника</a:t>
            </a:r>
            <a:r>
              <a:rPr lang="ru-RU" sz="2000" b="1" dirty="0">
                <a:cs typeface="Times New Roman" pitchFamily="18" charset="0"/>
              </a:rPr>
              <a:t> (приватного </a:t>
            </a:r>
            <a:r>
              <a:rPr lang="ru-RU" sz="2000" b="1" dirty="0" err="1">
                <a:cs typeface="Times New Roman" pitchFamily="18" charset="0"/>
              </a:rPr>
              <a:t>нотаріуса</a:t>
            </a:r>
            <a:r>
              <a:rPr lang="ru-RU" sz="2000" b="1" dirty="0">
                <a:cs typeface="Times New Roman" pitchFamily="18" charset="0"/>
              </a:rPr>
              <a:t>) при </a:t>
            </a:r>
            <a:r>
              <a:rPr lang="ru-RU" sz="2000" b="1" dirty="0" err="1">
                <a:cs typeface="Times New Roman" pitchFamily="18" charset="0"/>
              </a:rPr>
              <a:t>здійсненні</a:t>
            </a:r>
            <a:r>
              <a:rPr lang="ru-RU" sz="2000" b="1" dirty="0">
                <a:cs typeface="Times New Roman" pitchFamily="18" charset="0"/>
              </a:rPr>
              <a:t> ним </a:t>
            </a:r>
            <a:r>
              <a:rPr lang="ru-RU" sz="2000" b="1" dirty="0" err="1">
                <a:cs typeface="Times New Roman" pitchFamily="18" charset="0"/>
              </a:rPr>
              <a:t>нотаріальної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діяльності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функцій</a:t>
            </a:r>
            <a:r>
              <a:rPr lang="ru-RU" sz="2000" b="1" dirty="0">
                <a:cs typeface="Times New Roman" pitchFamily="18" charset="0"/>
              </a:rPr>
              <a:t> державного </a:t>
            </a:r>
            <a:r>
              <a:rPr lang="ru-RU" sz="2000" b="1" dirty="0" err="1">
                <a:cs typeface="Times New Roman" pitchFamily="18" charset="0"/>
              </a:rPr>
              <a:t>реєстратора</a:t>
            </a:r>
            <a:r>
              <a:rPr lang="ru-RU" sz="2000" b="1" dirty="0">
                <a:cs typeface="Times New Roman" pitchFamily="18" charset="0"/>
              </a:rPr>
              <a:t> прав на </a:t>
            </a:r>
            <a:r>
              <a:rPr lang="ru-RU" sz="2000" b="1" dirty="0" err="1">
                <a:cs typeface="Times New Roman" pitchFamily="18" charset="0"/>
              </a:rPr>
              <a:t>нерухоме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майно</a:t>
            </a:r>
            <a:r>
              <a:rPr lang="ru-RU" sz="2000" b="1" dirty="0">
                <a:cs typeface="Times New Roman" pitchFamily="18" charset="0"/>
              </a:rPr>
              <a:t>.</a:t>
            </a:r>
          </a:p>
          <a:p>
            <a:pPr algn="just"/>
            <a:endParaRPr lang="ru-RU" sz="2000" b="1" dirty="0">
              <a:cs typeface="Times New Roman" pitchFamily="18" charset="0"/>
            </a:endParaRPr>
          </a:p>
          <a:p>
            <a:pPr algn="just"/>
            <a:endParaRPr lang="ru-RU" sz="2000" b="1" dirty="0">
              <a:cs typeface="Times New Roman" pitchFamily="18" charset="0"/>
            </a:endParaRPr>
          </a:p>
          <a:p>
            <a:pPr algn="just"/>
            <a:r>
              <a:rPr lang="ru-RU" sz="2000" b="1" dirty="0" err="1">
                <a:solidFill>
                  <a:srgbClr val="C00000"/>
                </a:solidFill>
                <a:cs typeface="Times New Roman" pitchFamily="18" charset="0"/>
              </a:rPr>
              <a:t>Страховим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cs typeface="Times New Roman" pitchFamily="18" charset="0"/>
              </a:rPr>
              <a:t>випадком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 є:</a:t>
            </a:r>
          </a:p>
          <a:p>
            <a:pPr algn="just"/>
            <a:r>
              <a:rPr lang="ru-RU" sz="2000" b="1" dirty="0" err="1">
                <a:cs typeface="Times New Roman" pitchFamily="18" charset="0"/>
              </a:rPr>
              <a:t>подія</a:t>
            </a:r>
            <a:r>
              <a:rPr lang="ru-RU" sz="2000" b="1" dirty="0">
                <a:cs typeface="Times New Roman" pitchFamily="18" charset="0"/>
              </a:rPr>
              <a:t>, </a:t>
            </a:r>
            <a:r>
              <a:rPr lang="ru-RU" sz="2000" b="1" dirty="0" err="1">
                <a:cs typeface="Times New Roman" pitchFamily="18" charset="0"/>
              </a:rPr>
              <a:t>передбачена</a:t>
            </a:r>
            <a:r>
              <a:rPr lang="ru-RU" sz="2000" b="1" dirty="0">
                <a:cs typeface="Times New Roman" pitchFamily="18" charset="0"/>
              </a:rPr>
              <a:t> Договором страхування, </a:t>
            </a:r>
            <a:r>
              <a:rPr lang="ru-RU" sz="2000" b="1" dirty="0" err="1">
                <a:cs typeface="Times New Roman" pitchFamily="18" charset="0"/>
              </a:rPr>
              <a:t>ризик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виникнення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якої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застрахований</a:t>
            </a:r>
            <a:r>
              <a:rPr lang="ru-RU" sz="2000" b="1" dirty="0">
                <a:cs typeface="Times New Roman" pitchFamily="18" charset="0"/>
              </a:rPr>
              <a:t>, з </a:t>
            </a:r>
            <a:r>
              <a:rPr lang="ru-RU" sz="2000" b="1" dirty="0" err="1">
                <a:cs typeface="Times New Roman" pitchFamily="18" charset="0"/>
              </a:rPr>
              <a:t>настанням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якої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виникає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обов’язок</a:t>
            </a:r>
            <a:r>
              <a:rPr lang="ru-RU" sz="2000" b="1" dirty="0">
                <a:cs typeface="Times New Roman" pitchFamily="18" charset="0"/>
              </a:rPr>
              <a:t> Страховика </a:t>
            </a:r>
            <a:r>
              <a:rPr lang="ru-RU" sz="2000" b="1" dirty="0" err="1">
                <a:cs typeface="Times New Roman" pitchFamily="18" charset="0"/>
              </a:rPr>
              <a:t>здійснити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страхову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виплату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Страхувальнику</a:t>
            </a:r>
            <a:r>
              <a:rPr lang="ru-RU" sz="2000" b="1" dirty="0">
                <a:cs typeface="Times New Roman" pitchFamily="18" charset="0"/>
              </a:rPr>
              <a:t>/Вигодонабувачу.</a:t>
            </a:r>
            <a:endParaRPr lang="uk-UA" sz="2000" b="1" dirty="0">
              <a:cs typeface="Times New Roman" pitchFamily="18" charset="0"/>
            </a:endParaRPr>
          </a:p>
        </p:txBody>
      </p:sp>
      <p:pic>
        <p:nvPicPr>
          <p:cNvPr id="19" name="Рисунок 18" descr="Зображення, що містить малювання&#10;&#10;Автоматично згенерований опис">
            <a:extLst>
              <a:ext uri="{FF2B5EF4-FFF2-40B4-BE49-F238E27FC236}">
                <a16:creationId xmlns:a16="http://schemas.microsoft.com/office/drawing/2014/main" id="{040FDECD-1F2B-43EB-B1E2-F87613FD73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799" y="2339199"/>
            <a:ext cx="1143008" cy="114300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B7D4A5-8854-4749-87DA-6F96A2DEE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7255" y="2204865"/>
            <a:ext cx="2268317" cy="203014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Страхова сума/ </a:t>
            </a:r>
            <a:r>
              <a:rPr kumimoji="0" lang="ru-RU" sz="2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Страхові</a:t>
            </a: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тарифи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pic>
        <p:nvPicPr>
          <p:cNvPr id="19" name="Рисунок 18" descr="Зображення, що містить малювання&#10;&#10;Автоматично згенерований опис">
            <a:extLst>
              <a:ext uri="{FF2B5EF4-FFF2-40B4-BE49-F238E27FC236}">
                <a16:creationId xmlns:a16="http://schemas.microsoft.com/office/drawing/2014/main" id="{040FDECD-1F2B-43EB-B1E2-F87613FD73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799" y="2339199"/>
            <a:ext cx="1143008" cy="1143008"/>
          </a:xfrm>
          <a:prstGeom prst="rect">
            <a:avLst/>
          </a:prstGeom>
        </p:spPr>
      </p:pic>
      <p:sp>
        <p:nvSpPr>
          <p:cNvPr id="13" name="Прямоугольник 107">
            <a:extLst>
              <a:ext uri="{FF2B5EF4-FFF2-40B4-BE49-F238E27FC236}">
                <a16:creationId xmlns:a16="http://schemas.microsoft.com/office/drawing/2014/main" id="{9D87291A-B808-4C76-9D68-18E3726C3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969" y="784643"/>
            <a:ext cx="727733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85000"/>
              </a:lnSpc>
            </a:pPr>
            <a:r>
              <a:rPr lang="uk-UA" sz="20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Мінімальний розмір страхової суми складає  </a:t>
            </a:r>
            <a:r>
              <a:rPr lang="ru-RU" sz="20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1 000 </a:t>
            </a:r>
            <a:r>
              <a:rPr lang="ru-RU" sz="2000" spc="-8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мінімальних</a:t>
            </a:r>
            <a:r>
              <a:rPr lang="ru-RU" sz="20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2000" spc="-8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розмірів</a:t>
            </a:r>
            <a:r>
              <a:rPr lang="ru-RU" sz="20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2000" spc="-8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заробітної</a:t>
            </a:r>
            <a:r>
              <a:rPr lang="ru-RU" sz="20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плати на дату </a:t>
            </a:r>
            <a:r>
              <a:rPr lang="ru-RU" sz="2000" spc="-8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укладання</a:t>
            </a:r>
            <a:r>
              <a:rPr lang="ru-RU" sz="20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Договору страхування</a:t>
            </a:r>
            <a:r>
              <a:rPr lang="uk-UA" sz="20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.</a:t>
            </a:r>
          </a:p>
          <a:p>
            <a:pPr>
              <a:lnSpc>
                <a:spcPct val="85000"/>
              </a:lnSpc>
            </a:pPr>
            <a:endParaRPr lang="uk-UA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CAD5251-084B-40BF-B418-DD5C91880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768" y="4447404"/>
            <a:ext cx="3123338" cy="162595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CDAE34B-75B0-4CC6-8975-C28D83BE7A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1141" y="604305"/>
            <a:ext cx="1432684" cy="129246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9D6A7F9-03F4-4ED1-8EE0-D086D7664A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260" y="2208016"/>
            <a:ext cx="9273480" cy="1869055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3888684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A2EEAED2-6FE7-4BC2-8D3F-4A7D2249E574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Територія та строк дії Договору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8720ABB-DA7A-4662-9D01-F5E94226D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CB4DBA-4228-430A-9232-FC258B187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64" y="3220589"/>
            <a:ext cx="3574000" cy="30014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6E1830-EB2B-4550-8943-F3D7F3B34D49}"/>
              </a:ext>
            </a:extLst>
          </p:cNvPr>
          <p:cNvSpPr txBox="1"/>
          <p:nvPr/>
        </p:nvSpPr>
        <p:spPr>
          <a:xfrm>
            <a:off x="3578729" y="764704"/>
            <a:ext cx="568863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Територія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дії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Договору  </a:t>
            </a:r>
            <a:r>
              <a:rPr lang="ru-RU" dirty="0"/>
              <a:t>–  </a:t>
            </a:r>
            <a:r>
              <a:rPr lang="ru-RU" dirty="0" err="1"/>
              <a:t>Україна</a:t>
            </a:r>
            <a:r>
              <a:rPr lang="ru-RU" dirty="0"/>
              <a:t>, </a:t>
            </a:r>
            <a:r>
              <a:rPr lang="uk-UA" dirty="0"/>
              <a:t>за виключенням тимчасово окупованої російською федерацією території України; території, що знаходиться в районі проведення воєнних (бойових) дій, а також на території ближче 100 км від лінії зіткнення (зтикання).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Строк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дії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Договору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може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бути  - 1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рік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  <a:p>
            <a:pPr algn="just"/>
            <a:r>
              <a:rPr lang="ru-RU" i="1" dirty="0"/>
              <a:t>Строк </a:t>
            </a:r>
            <a:r>
              <a:rPr lang="ru-RU" i="1" dirty="0" err="1"/>
              <a:t>дії</a:t>
            </a:r>
            <a:r>
              <a:rPr lang="ru-RU" i="1" dirty="0"/>
              <a:t> Договору </a:t>
            </a:r>
            <a:r>
              <a:rPr lang="ru-RU" i="1" dirty="0" err="1"/>
              <a:t>може</a:t>
            </a:r>
            <a:r>
              <a:rPr lang="ru-RU" i="1" dirty="0"/>
              <a:t> бути </a:t>
            </a:r>
            <a:r>
              <a:rPr lang="ru-RU" i="1" dirty="0" err="1"/>
              <a:t>подовжено</a:t>
            </a:r>
            <a:r>
              <a:rPr lang="ru-RU" i="1" dirty="0"/>
              <a:t> за </a:t>
            </a:r>
            <a:r>
              <a:rPr lang="ru-RU" i="1" dirty="0" err="1"/>
              <a:t>згодою</a:t>
            </a:r>
            <a:r>
              <a:rPr lang="ru-RU" i="1" dirty="0"/>
              <a:t> </a:t>
            </a:r>
            <a:r>
              <a:rPr lang="ru-RU" i="1" dirty="0" err="1"/>
              <a:t>сторін</a:t>
            </a:r>
            <a:r>
              <a:rPr lang="ru-RU" i="1" dirty="0"/>
              <a:t>. </a:t>
            </a:r>
          </a:p>
          <a:p>
            <a:pPr algn="just"/>
            <a:r>
              <a:rPr lang="ru-RU" i="1" dirty="0"/>
              <a:t>Для </a:t>
            </a:r>
            <a:r>
              <a:rPr lang="ru-RU" i="1" dirty="0" err="1"/>
              <a:t>продовження</a:t>
            </a:r>
            <a:r>
              <a:rPr lang="ru-RU" i="1" dirty="0"/>
              <a:t> строку </a:t>
            </a:r>
            <a:r>
              <a:rPr lang="ru-RU" i="1" dirty="0" err="1"/>
              <a:t>дії</a:t>
            </a:r>
            <a:r>
              <a:rPr lang="ru-RU" i="1" dirty="0"/>
              <a:t> Договору страхування </a:t>
            </a:r>
            <a:r>
              <a:rPr lang="ru-RU" i="1" dirty="0" err="1"/>
              <a:t>Страхувальник</a:t>
            </a:r>
            <a:r>
              <a:rPr lang="ru-RU" i="1" dirty="0"/>
              <a:t> повинен </a:t>
            </a:r>
            <a:r>
              <a:rPr lang="ru-RU" i="1" dirty="0" err="1"/>
              <a:t>надати</a:t>
            </a:r>
            <a:r>
              <a:rPr lang="ru-RU" i="1" dirty="0"/>
              <a:t> Страховику </a:t>
            </a:r>
            <a:r>
              <a:rPr lang="ru-RU" i="1" dirty="0" err="1"/>
              <a:t>письмову</a:t>
            </a:r>
            <a:r>
              <a:rPr lang="ru-RU" i="1" dirty="0"/>
              <a:t> </a:t>
            </a:r>
            <a:r>
              <a:rPr lang="ru-RU" i="1" dirty="0" err="1"/>
              <a:t>заяву</a:t>
            </a:r>
            <a:r>
              <a:rPr lang="ru-RU" i="1" dirty="0"/>
              <a:t>, за 3 </a:t>
            </a:r>
            <a:r>
              <a:rPr lang="ru-RU" i="1" dirty="0" err="1"/>
              <a:t>дні</a:t>
            </a:r>
            <a:r>
              <a:rPr lang="ru-RU" i="1" dirty="0"/>
              <a:t> до </a:t>
            </a:r>
            <a:r>
              <a:rPr lang="ru-RU" i="1" dirty="0" err="1"/>
              <a:t>закінчення</a:t>
            </a:r>
            <a:r>
              <a:rPr lang="ru-RU" i="1" dirty="0"/>
              <a:t> строку </a:t>
            </a:r>
            <a:r>
              <a:rPr lang="ru-RU" i="1" dirty="0" err="1"/>
              <a:t>дії</a:t>
            </a:r>
            <a:r>
              <a:rPr lang="ru-RU" i="1" dirty="0"/>
              <a:t> Договору страхування, з </a:t>
            </a:r>
            <a:r>
              <a:rPr lang="ru-RU" i="1" dirty="0" err="1"/>
              <a:t>зазначеним</a:t>
            </a:r>
            <a:r>
              <a:rPr lang="ru-RU" i="1" dirty="0"/>
              <a:t> </a:t>
            </a:r>
            <a:r>
              <a:rPr lang="ru-RU" i="1" dirty="0" err="1"/>
              <a:t>строком</a:t>
            </a:r>
            <a:r>
              <a:rPr lang="ru-RU" i="1" dirty="0"/>
              <a:t> </a:t>
            </a:r>
            <a:r>
              <a:rPr lang="ru-RU" i="1" dirty="0" err="1"/>
              <a:t>подовження</a:t>
            </a:r>
            <a:r>
              <a:rPr lang="ru-RU" i="1" dirty="0"/>
              <a:t> </a:t>
            </a:r>
            <a:r>
              <a:rPr lang="ru-RU" i="1" dirty="0" err="1"/>
              <a:t>дії</a:t>
            </a:r>
            <a:r>
              <a:rPr lang="ru-RU" i="1" dirty="0"/>
              <a:t> Договору страхування та </a:t>
            </a:r>
            <a:r>
              <a:rPr lang="ru-RU" i="1" dirty="0" err="1"/>
              <a:t>сплатити</a:t>
            </a:r>
            <a:r>
              <a:rPr lang="ru-RU" i="1" dirty="0"/>
              <a:t> </a:t>
            </a:r>
            <a:r>
              <a:rPr lang="ru-RU" i="1" dirty="0" err="1"/>
              <a:t>додаткову</a:t>
            </a:r>
            <a:r>
              <a:rPr lang="ru-RU" i="1" dirty="0"/>
              <a:t> </a:t>
            </a:r>
            <a:r>
              <a:rPr lang="ru-RU" i="1" dirty="0" err="1"/>
              <a:t>страхову</a:t>
            </a:r>
            <a:r>
              <a:rPr lang="ru-RU" i="1" dirty="0"/>
              <a:t> </a:t>
            </a:r>
            <a:r>
              <a:rPr lang="ru-RU" i="1" dirty="0" err="1"/>
              <a:t>премію</a:t>
            </a:r>
            <a:r>
              <a:rPr lang="ru-RU" i="1" dirty="0"/>
              <a:t> </a:t>
            </a:r>
            <a:r>
              <a:rPr lang="ru-RU" i="1" dirty="0" err="1"/>
              <a:t>згідно</a:t>
            </a:r>
            <a:r>
              <a:rPr lang="ru-RU" i="1" dirty="0"/>
              <a:t> з </a:t>
            </a:r>
            <a:r>
              <a:rPr lang="ru-RU" i="1" dirty="0" err="1"/>
              <a:t>додатковою</a:t>
            </a:r>
            <a:r>
              <a:rPr lang="ru-RU" i="1" dirty="0"/>
              <a:t> </a:t>
            </a:r>
            <a:r>
              <a:rPr lang="ru-RU" i="1" dirty="0" err="1"/>
              <a:t>угодою</a:t>
            </a:r>
            <a:r>
              <a:rPr lang="ru-RU" i="1" dirty="0"/>
              <a:t> до Договору страхування.</a:t>
            </a:r>
            <a:endParaRPr lang="ru-RU" b="1" i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B35CAFC-7EA3-40FF-AA78-961CA00F1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496" y="715606"/>
            <a:ext cx="3420152" cy="242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542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7FDE57D-D825-425B-A8E0-0B1103000651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000" b="1" kern="0" dirty="0">
                <a:solidFill>
                  <a:schemeClr val="bg1"/>
                </a:solidFill>
                <a:cs typeface="Times New Roman" pitchFamily="18" charset="0"/>
              </a:rPr>
              <a:t>Розміщення документів в </a:t>
            </a:r>
            <a:r>
              <a:rPr lang="uk-UA" sz="2000" b="1" kern="0" dirty="0" err="1">
                <a:solidFill>
                  <a:schemeClr val="bg1"/>
                </a:solidFill>
                <a:cs typeface="Times New Roman" pitchFamily="18" charset="0"/>
              </a:rPr>
              <a:t>ПрофІТсофті</a:t>
            </a:r>
            <a:endParaRPr lang="ru-RU" sz="20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3E5A67-FE43-4E03-8D0B-1730A4320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9BD0FCD-5727-4D1C-8FD2-FD2FB47222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544" y="521609"/>
            <a:ext cx="7575947" cy="617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243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20356</TotalTime>
  <Words>509</Words>
  <Application>Microsoft Office PowerPoint</Application>
  <PresentationFormat>Аркуш A4 (210x297 мм)</PresentationFormat>
  <Paragraphs>61</Paragraphs>
  <Slides>11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Admin</cp:lastModifiedBy>
  <cp:revision>668</cp:revision>
  <dcterms:created xsi:type="dcterms:W3CDTF">2015-01-26T12:29:32Z</dcterms:created>
  <dcterms:modified xsi:type="dcterms:W3CDTF">2025-09-26T12:23:57Z</dcterms:modified>
</cp:coreProperties>
</file>